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Mail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700</c:v>
                </c:pt>
                <c:pt idx="1">
                  <c:v>650</c:v>
                </c:pt>
                <c:pt idx="2">
                  <c:v>620</c:v>
                </c:pt>
                <c:pt idx="3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DB-D345-A921-778C4237A3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Parcels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120</c:v>
                </c:pt>
                <c:pt idx="1">
                  <c:v>150</c:v>
                </c:pt>
                <c:pt idx="2">
                  <c:v>190</c:v>
                </c:pt>
                <c:pt idx="3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DB-D345-A921-778C4237A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1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Relationship Id="rId4" Type="http://schemas.openxmlformats.org/officeDocument/2006/relationships/chart" Target="../charts/char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Universal Service Obligation – Financial Inclusion – India Post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Digital Transformation, Logistics &amp; Inclusion (2025–26)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POSB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0838" y="1314450"/>
            <a:ext cx="1985962" cy="4811713"/>
          </a:xfrm>
        </p:spPr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/>
              </a:rPr>
              <a:t>Trusted savings system for rural India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592936-19D2-40B8-99BF-0F182F7B7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6426"/>
            <a:ext cx="6265132" cy="57144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1"/>
            <a:ext cx="8229600" cy="1143000"/>
          </a:xfrm>
        </p:spPr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Bank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IPPB/POSB vs Public &amp; Private banks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C99C58-56FB-48D7-B0A2-12CD5D9D1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0276"/>
            <a:ext cx="9143999" cy="47577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USO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Network + Trust + Integration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Global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USPS, Royal Mail, China Post vs India Post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Competition, mail decline, modernization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India Post = Inclusive, Reliable, Universal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3562" y="1235322"/>
            <a:ext cx="3500437" cy="5622678"/>
          </a:xfrm>
        </p:spPr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/>
              </a:rPr>
              <a:t>• 1.65 lakh post offices (90% rural)</a:t>
            </a:r>
          </a:p>
          <a:p>
            <a:r>
              <a:rPr dirty="0">
                <a:solidFill>
                  <a:srgbClr val="FFFFFF"/>
                </a:solidFill>
                <a:latin typeface="Calibri"/>
              </a:rPr>
              <a:t>• Backbone of financial inclusion</a:t>
            </a:r>
          </a:p>
          <a:p>
            <a:r>
              <a:rPr dirty="0">
                <a:solidFill>
                  <a:srgbClr val="FFFFFF"/>
                </a:solidFill>
                <a:latin typeface="Calibri"/>
              </a:rPr>
              <a:t>• Transition: Mail → Logistics + Banking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6FECF-9208-4515-BEF7-167E09E351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6760"/>
            <a:ext cx="5643562" cy="5665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Financial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/>
              </a:rPr>
              <a:t>• Revenue: ₹15,296 crore</a:t>
            </a:r>
            <a:r>
              <a:rPr lang="en-IN" dirty="0">
                <a:solidFill>
                  <a:srgbClr val="FFFFFF"/>
                </a:solidFill>
                <a:latin typeface="Calibri"/>
              </a:rPr>
              <a:t>s</a:t>
            </a:r>
            <a:endParaRPr dirty="0">
              <a:solidFill>
                <a:srgbClr val="FFFFFF"/>
              </a:solidFill>
              <a:latin typeface="Calibri"/>
            </a:endParaRPr>
          </a:p>
          <a:p>
            <a:r>
              <a:rPr dirty="0">
                <a:solidFill>
                  <a:srgbClr val="FFFFFF"/>
                </a:solidFill>
                <a:latin typeface="Calibri"/>
              </a:rPr>
              <a:t>• Growth: ~16%</a:t>
            </a:r>
          </a:p>
          <a:p>
            <a:r>
              <a:rPr dirty="0">
                <a:solidFill>
                  <a:srgbClr val="FFFFFF"/>
                </a:solidFill>
                <a:latin typeface="Calibri"/>
              </a:rPr>
              <a:t>• Drivers: Parcels, Banking, DBT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Mail vs Parcel Trend</a:t>
            </a:r>
          </a:p>
        </p:txBody>
      </p:sp>
      <p:pic>
        <p:nvPicPr>
          <p:cNvPr id="3" name="Picture 2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4" name="Picture 3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914400" y="1828800"/>
          <a:ext cx="7315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Speed Post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Growth driven by trust, reach &amp; govt usage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049F6-65CD-4BB0-9475-6E5C89BD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4550"/>
            <a:ext cx="9143999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Logistics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NDCs, E-commerce, Real-time tracking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India Post: Reach &amp; Trust</a:t>
            </a:r>
          </a:p>
          <a:p>
            <a:r>
              <a:rPr>
                <a:solidFill>
                  <a:srgbClr val="FFFFFF"/>
                </a:solidFill>
                <a:latin typeface="Calibri"/>
              </a:rPr>
              <a:t>Private: Speed &amp; Tech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Digital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1600200"/>
            <a:ext cx="3200400" cy="4525963"/>
          </a:xfrm>
        </p:spPr>
        <p:txBody>
          <a:bodyPr/>
          <a:lstStyle/>
          <a:p>
            <a:r>
              <a:rPr dirty="0">
                <a:solidFill>
                  <a:srgbClr val="FFFFFF"/>
                </a:solidFill>
                <a:latin typeface="Calibri"/>
              </a:rPr>
              <a:t>IT 2.0, RFID, Online booking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274003-77F7-422B-97EF-BDA3B0FAA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5321"/>
            <a:ext cx="5303520" cy="55312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IPPB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>
                <a:solidFill>
                  <a:srgbClr val="FFFFFF"/>
                </a:solidFill>
                <a:latin typeface="Calibri"/>
              </a:rPr>
              <a:t>Financial inclusion, DBT, rural reach</a:t>
            </a:r>
          </a:p>
        </p:txBody>
      </p:sp>
      <p:pic>
        <p:nvPicPr>
          <p:cNvPr id="4" name="Picture 3" descr="file_0000000091ec720b8d165013788f2ee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440"/>
            <a:ext cx="914400" cy="960683"/>
          </a:xfrm>
          <a:prstGeom prst="rect">
            <a:avLst/>
          </a:prstGeom>
        </p:spPr>
      </p:pic>
      <p:pic>
        <p:nvPicPr>
          <p:cNvPr id="5" name="Picture 4" descr="file_000000006654720ba84ea6c4727457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91440"/>
            <a:ext cx="914400" cy="717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169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Universal Service Obligation – Financial Inclusion – India Post</vt:lpstr>
      <vt:lpstr>Overview</vt:lpstr>
      <vt:lpstr>Financial Performance</vt:lpstr>
      <vt:lpstr>Mail vs Parcel Trend</vt:lpstr>
      <vt:lpstr>Speed Post</vt:lpstr>
      <vt:lpstr>Logistics Expansion</vt:lpstr>
      <vt:lpstr>Competition</vt:lpstr>
      <vt:lpstr>Digital Transformation</vt:lpstr>
      <vt:lpstr>IPPB</vt:lpstr>
      <vt:lpstr>POSB</vt:lpstr>
      <vt:lpstr>Bank Comparison</vt:lpstr>
      <vt:lpstr>USO Strength</vt:lpstr>
      <vt:lpstr>Global Comparison</vt:lpstr>
      <vt:lpstr>Challenges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Service Obligation – Financial Inclusion – India Post</dc:title>
  <dc:subject/>
  <dc:creator>Dheeraj reddy</dc:creator>
  <cp:keywords/>
  <dc:description>generated using python-pptx</dc:description>
  <cp:lastModifiedBy>Sivaji Vasireddy</cp:lastModifiedBy>
  <cp:revision>9</cp:revision>
  <dcterms:created xsi:type="dcterms:W3CDTF">2013-01-27T09:14:16Z</dcterms:created>
  <dcterms:modified xsi:type="dcterms:W3CDTF">2026-05-07T12:20:24Z</dcterms:modified>
  <cp:category/>
</cp:coreProperties>
</file>